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0" r:id="rId1"/>
  </p:sldMasterIdLst>
  <p:notesMasterIdLst>
    <p:notesMasterId r:id="rId35"/>
  </p:notesMasterIdLst>
  <p:sldIdLst>
    <p:sldId id="256" r:id="rId2"/>
    <p:sldId id="257" r:id="rId3"/>
    <p:sldId id="270" r:id="rId4"/>
    <p:sldId id="271"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69" r:id="rId33"/>
    <p:sldId id="299" r:id="rId34"/>
  </p:sldIdLst>
  <p:sldSz cx="118872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0" d="100"/>
          <a:sy n="90" d="100"/>
        </p:scale>
        <p:origin x="-456" y="-58"/>
      </p:cViewPr>
      <p:guideLst>
        <p:guide orient="horz" pos="2160"/>
        <p:guide pos="374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0077DD-45B5-48B3-AD34-B451F1798B1E}" type="datetimeFigureOut">
              <a:rPr lang="en-US" smtClean="0"/>
              <a:pPr/>
              <a:t>12/27/2021</a:t>
            </a:fld>
            <a:endParaRPr lang="en-US"/>
          </a:p>
        </p:txBody>
      </p:sp>
      <p:sp>
        <p:nvSpPr>
          <p:cNvPr id="4" name="Slide Image Placeholder 3"/>
          <p:cNvSpPr>
            <a:spLocks noGrp="1" noRot="1" noChangeAspect="1"/>
          </p:cNvSpPr>
          <p:nvPr>
            <p:ph type="sldImg" idx="2"/>
          </p:nvPr>
        </p:nvSpPr>
        <p:spPr>
          <a:xfrm>
            <a:off x="457200" y="685800"/>
            <a:ext cx="59436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158509-81C8-44BA-AAF2-0058A50D005D}" type="slidenum">
              <a:rPr lang="en-US" smtClean="0"/>
              <a:pPr/>
              <a:t>‹#›</a:t>
            </a:fld>
            <a:endParaRPr lang="en-US"/>
          </a:p>
        </p:txBody>
      </p:sp>
    </p:spTree>
    <p:extLst>
      <p:ext uri="{BB962C8B-B14F-4D97-AF65-F5344CB8AC3E}">
        <p14:creationId xmlns:p14="http://schemas.microsoft.com/office/powerpoint/2010/main" val="86813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3467100" y="0"/>
            <a:ext cx="84201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Straight Connector 8"/>
          <p:cNvSpPr>
            <a:spLocks noChangeShapeType="1"/>
          </p:cNvSpPr>
          <p:nvPr/>
        </p:nvSpPr>
        <p:spPr bwMode="auto">
          <a:xfrm rot="16200000">
            <a:off x="381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Title 11"/>
          <p:cNvSpPr>
            <a:spLocks noGrp="1"/>
          </p:cNvSpPr>
          <p:nvPr>
            <p:ph type="ctrTitle"/>
          </p:nvPr>
        </p:nvSpPr>
        <p:spPr>
          <a:xfrm>
            <a:off x="4376928" y="533400"/>
            <a:ext cx="6637020" cy="2868168"/>
          </a:xfrm>
        </p:spPr>
        <p:txBody>
          <a:bodyPr lIns="45720" tIns="0" rIns="45720">
            <a:noAutofit/>
          </a:bodyPr>
          <a:lstStyle>
            <a:lvl1pPr algn="r">
              <a:defRPr sz="4200" b="1"/>
            </a:lvl1pPr>
            <a:extLst/>
          </a:lstStyle>
          <a:p>
            <a:r>
              <a:rPr kumimoji="0" lang="en-US" smtClean="0"/>
              <a:t>Click to edit Master title style</a:t>
            </a:r>
            <a:endParaRPr kumimoji="0" lang="en-US"/>
          </a:p>
        </p:txBody>
      </p:sp>
      <p:sp>
        <p:nvSpPr>
          <p:cNvPr id="25" name="Subtitle 24"/>
          <p:cNvSpPr>
            <a:spLocks noGrp="1"/>
          </p:cNvSpPr>
          <p:nvPr>
            <p:ph type="subTitle" idx="1"/>
          </p:nvPr>
        </p:nvSpPr>
        <p:spPr>
          <a:xfrm>
            <a:off x="4360775" y="3539864"/>
            <a:ext cx="6649211"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31" name="Date Placeholder 30"/>
          <p:cNvSpPr>
            <a:spLocks noGrp="1"/>
          </p:cNvSpPr>
          <p:nvPr>
            <p:ph type="dt" sz="half" idx="10"/>
          </p:nvPr>
        </p:nvSpPr>
        <p:spPr>
          <a:xfrm>
            <a:off x="7632591" y="6557946"/>
            <a:ext cx="2603203" cy="226902"/>
          </a:xfrm>
        </p:spPr>
        <p:txBody>
          <a:bodyPr/>
          <a:lstStyle>
            <a:lvl1pPr>
              <a:defRPr lang="en-US" smtClean="0">
                <a:solidFill>
                  <a:srgbClr val="FFFFFF"/>
                </a:solidFill>
              </a:defRPr>
            </a:lvl1pPr>
            <a:extLst/>
          </a:lstStyle>
          <a:p>
            <a:fld id="{AA520586-5EBE-4715-AFE3-FDDF0A2CB57C}" type="datetimeFigureOut">
              <a:rPr lang="en-US" smtClean="0"/>
              <a:pPr/>
              <a:t>12/27/2021</a:t>
            </a:fld>
            <a:endParaRPr lang="en-US"/>
          </a:p>
        </p:txBody>
      </p:sp>
      <p:sp>
        <p:nvSpPr>
          <p:cNvPr id="18" name="Footer Placeholder 17"/>
          <p:cNvSpPr>
            <a:spLocks noGrp="1"/>
          </p:cNvSpPr>
          <p:nvPr>
            <p:ph type="ftr" sz="quarter" idx="11"/>
          </p:nvPr>
        </p:nvSpPr>
        <p:spPr>
          <a:xfrm>
            <a:off x="3665220" y="6557946"/>
            <a:ext cx="3806039" cy="228600"/>
          </a:xfrm>
        </p:spPr>
        <p:txBody>
          <a:bodyPr/>
          <a:lstStyle>
            <a:lvl1pPr>
              <a:defRPr lang="en-US" dirty="0">
                <a:solidFill>
                  <a:srgbClr val="FFFFFF"/>
                </a:solidFill>
              </a:defRPr>
            </a:lvl1pPr>
            <a:extLst/>
          </a:lstStyle>
          <a:p>
            <a:endParaRPr lang="en-US"/>
          </a:p>
        </p:txBody>
      </p:sp>
      <p:sp>
        <p:nvSpPr>
          <p:cNvPr id="29" name="Slide Number Placeholder 28"/>
          <p:cNvSpPr>
            <a:spLocks noGrp="1"/>
          </p:cNvSpPr>
          <p:nvPr>
            <p:ph type="sldNum" sz="quarter" idx="12"/>
          </p:nvPr>
        </p:nvSpPr>
        <p:spPr>
          <a:xfrm>
            <a:off x="10245149" y="6556248"/>
            <a:ext cx="764837" cy="228600"/>
          </a:xfrm>
        </p:spPr>
        <p:txBody>
          <a:bodyPr/>
          <a:lstStyle>
            <a:lvl1pPr>
              <a:defRPr lang="en-US" smtClean="0">
                <a:solidFill>
                  <a:srgbClr val="FFFFFF"/>
                </a:solidFill>
              </a:defRPr>
            </a:lvl1pPr>
            <a:extLst/>
          </a:lstStyle>
          <a:p>
            <a:fld id="{D8FD9DF6-5D27-4963-B228-16128BE6FC21}"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AA520586-5EBE-4715-AFE3-FDDF0A2CB57C}" type="datetimeFigureOut">
              <a:rPr lang="en-US" smtClean="0"/>
              <a:pPr/>
              <a:t>12/27/2021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8FD9DF6-5D27-4963-B228-16128BE6FC2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19160" y="274956"/>
            <a:ext cx="1981200" cy="5851525"/>
          </a:xfrm>
        </p:spPr>
        <p:txBody>
          <a:bodyPr vert="eaVert" ancho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94360" y="274643"/>
            <a:ext cx="782574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5515661" y="6557946"/>
            <a:ext cx="2603203" cy="226902"/>
          </a:xfrm>
        </p:spPr>
        <p:txBody>
          <a:bodyPr/>
          <a:lstStyle>
            <a:extLst/>
          </a:lstStyle>
          <a:p>
            <a:fld id="{AA520586-5EBE-4715-AFE3-FDDF0A2CB57C}" type="datetimeFigureOut">
              <a:rPr lang="en-US" smtClean="0"/>
              <a:pPr/>
              <a:t>12/27/2021</a:t>
            </a:fld>
            <a:endParaRPr lang="en-US"/>
          </a:p>
        </p:txBody>
      </p:sp>
      <p:sp>
        <p:nvSpPr>
          <p:cNvPr id="5" name="Footer Placeholder 4"/>
          <p:cNvSpPr>
            <a:spLocks noGrp="1"/>
          </p:cNvSpPr>
          <p:nvPr>
            <p:ph type="ftr" sz="quarter" idx="11"/>
          </p:nvPr>
        </p:nvSpPr>
        <p:spPr>
          <a:xfrm>
            <a:off x="594360" y="6556248"/>
            <a:ext cx="4754880" cy="228600"/>
          </a:xfrm>
        </p:spPr>
        <p:txBody>
          <a:bodyPr/>
          <a:lstStyle>
            <a:extLst/>
          </a:lstStyle>
          <a:p>
            <a:endParaRPr lang="en-US"/>
          </a:p>
        </p:txBody>
      </p:sp>
      <p:sp>
        <p:nvSpPr>
          <p:cNvPr id="6" name="Slide Number Placeholder 5"/>
          <p:cNvSpPr>
            <a:spLocks noGrp="1"/>
          </p:cNvSpPr>
          <p:nvPr>
            <p:ph type="sldNum" sz="quarter" idx="12"/>
          </p:nvPr>
        </p:nvSpPr>
        <p:spPr>
          <a:xfrm>
            <a:off x="8130845" y="6553200"/>
            <a:ext cx="764837" cy="228600"/>
          </a:xfrm>
        </p:spPr>
        <p:txBody>
          <a:bodyPr/>
          <a:lstStyle>
            <a:lvl1pPr>
              <a:defRPr>
                <a:solidFill>
                  <a:schemeClr val="tx2"/>
                </a:solidFill>
              </a:defRPr>
            </a:lvl1pPr>
            <a:extLst/>
          </a:lstStyle>
          <a:p>
            <a:fld id="{D8FD9DF6-5D27-4963-B228-16128BE6FC2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AA520586-5EBE-4715-AFE3-FDDF0A2CB57C}" type="datetimeFigureOut">
              <a:rPr lang="en-US" smtClean="0"/>
              <a:pPr/>
              <a:t>12/27/2021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8FD9DF6-5D27-4963-B228-16128BE6FC2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386840" y="2821838"/>
            <a:ext cx="8132134" cy="1362075"/>
          </a:xfrm>
        </p:spPr>
        <p:txBody>
          <a:bodyPr tIns="0" anchor="t"/>
          <a:lstStyle>
            <a:lvl1pPr algn="r">
              <a:buNone/>
              <a:defRPr sz="42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386840" y="1905001"/>
            <a:ext cx="8132134"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141510" y="6556810"/>
            <a:ext cx="2603203" cy="226902"/>
          </a:xfrm>
        </p:spPr>
        <p:txBody>
          <a:bodyPr bIns="0" anchor="b"/>
          <a:lstStyle>
            <a:lvl1pPr>
              <a:defRPr>
                <a:solidFill>
                  <a:schemeClr val="tx2"/>
                </a:solidFill>
              </a:defRPr>
            </a:lvl1pPr>
            <a:extLst/>
          </a:lstStyle>
          <a:p>
            <a:fld id="{AA520586-5EBE-4715-AFE3-FDDF0A2CB57C}" type="datetimeFigureOut">
              <a:rPr lang="en-US" smtClean="0"/>
              <a:pPr/>
              <a:t>12/27/2021</a:t>
            </a:fld>
            <a:endParaRPr lang="en-US"/>
          </a:p>
        </p:txBody>
      </p:sp>
      <p:sp>
        <p:nvSpPr>
          <p:cNvPr id="5" name="Footer Placeholder 4"/>
          <p:cNvSpPr>
            <a:spLocks noGrp="1"/>
          </p:cNvSpPr>
          <p:nvPr>
            <p:ph type="ftr" sz="quarter" idx="11"/>
          </p:nvPr>
        </p:nvSpPr>
        <p:spPr>
          <a:xfrm>
            <a:off x="2255965" y="6556810"/>
            <a:ext cx="3764280" cy="228600"/>
          </a:xfrm>
        </p:spPr>
        <p:txBody>
          <a:bodyPr bIns="0" anchor="b"/>
          <a:lstStyle>
            <a:lvl1pPr>
              <a:defRPr>
                <a:solidFill>
                  <a:schemeClr val="tx2"/>
                </a:solidFill>
              </a:defRPr>
            </a:lvl1pPr>
            <a:extLst/>
          </a:lstStyle>
          <a:p>
            <a:endParaRPr lang="en-US"/>
          </a:p>
        </p:txBody>
      </p:sp>
      <p:sp>
        <p:nvSpPr>
          <p:cNvPr id="6" name="Slide Number Placeholder 5"/>
          <p:cNvSpPr>
            <a:spLocks noGrp="1"/>
          </p:cNvSpPr>
          <p:nvPr>
            <p:ph type="sldNum" sz="quarter" idx="12"/>
          </p:nvPr>
        </p:nvSpPr>
        <p:spPr>
          <a:xfrm>
            <a:off x="8754138" y="6555112"/>
            <a:ext cx="764837" cy="228600"/>
          </a:xfrm>
        </p:spPr>
        <p:txBody>
          <a:bodyPr/>
          <a:lstStyle>
            <a:extLst/>
          </a:lstStyle>
          <a:p>
            <a:fld id="{D8FD9DF6-5D27-4963-B228-16128BE6FC21}"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94360" y="320040"/>
            <a:ext cx="9414662"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594360" y="1600201"/>
            <a:ext cx="4576572"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432450" y="1600201"/>
            <a:ext cx="4576572"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AA520586-5EBE-4715-AFE3-FDDF0A2CB57C}" type="datetimeFigureOut">
              <a:rPr lang="en-US" smtClean="0"/>
              <a:pPr/>
              <a:t>12/27/2021</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D8FD9DF6-5D27-4963-B228-16128BE6FC2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4360" y="320040"/>
            <a:ext cx="9414662"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94360" y="5867400"/>
            <a:ext cx="4576572"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5432450" y="5867400"/>
            <a:ext cx="4576572"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594360" y="1711840"/>
            <a:ext cx="4576572"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5432450" y="1711840"/>
            <a:ext cx="4576572"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AA520586-5EBE-4715-AFE3-FDDF0A2CB57C}" type="datetimeFigureOut">
              <a:rPr lang="en-US" smtClean="0"/>
              <a:pPr/>
              <a:t>12/27/2021</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D8FD9DF6-5D27-4963-B228-16128BE6FC2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94360" y="320040"/>
            <a:ext cx="9414662"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AA520586-5EBE-4715-AFE3-FDDF0A2CB57C}" type="datetimeFigureOut">
              <a:rPr lang="en-US" smtClean="0"/>
              <a:pPr/>
              <a:t>12/27/2021</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D8FD9DF6-5D27-4963-B228-16128BE6FC2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AA520586-5EBE-4715-AFE3-FDDF0A2CB57C}" type="datetimeFigureOut">
              <a:rPr lang="en-US" smtClean="0"/>
              <a:pPr/>
              <a:t>12/27/2021</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US"/>
          </a:p>
        </p:txBody>
      </p:sp>
      <p:sp>
        <p:nvSpPr>
          <p:cNvPr id="4" name="Slide Number Placeholder 3"/>
          <p:cNvSpPr>
            <a:spLocks noGrp="1"/>
          </p:cNvSpPr>
          <p:nvPr>
            <p:ph type="sldNum" sz="quarter" idx="12"/>
          </p:nvPr>
        </p:nvSpPr>
        <p:spPr/>
        <p:txBody>
          <a:bodyPr/>
          <a:lstStyle>
            <a:extLst/>
          </a:lstStyle>
          <a:p>
            <a:fld id="{D8FD9DF6-5D27-4963-B228-16128BE6FC2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228600"/>
            <a:ext cx="7667244" cy="1173480"/>
          </a:xfrm>
        </p:spPr>
        <p:txBody>
          <a:bodyPr wrap="square" anchor="b"/>
          <a:lstStyle>
            <a:lvl1pPr algn="l">
              <a:buNone/>
              <a:defRPr lang="en-US" sz="2400" baseline="0" smtClean="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94360" y="1497416"/>
            <a:ext cx="7667244"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594360" y="2133600"/>
            <a:ext cx="94107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AA520586-5EBE-4715-AFE3-FDDF0A2CB57C}" type="datetimeFigureOut">
              <a:rPr lang="en-US" smtClean="0"/>
              <a:pPr/>
              <a:t>12/27/2021</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D8FD9DF6-5D27-4963-B228-16128BE6FC2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777359" y="1004669"/>
            <a:ext cx="5615385"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a:xfrm rot="21420000">
            <a:off x="775719" y="998817"/>
            <a:ext cx="5615385"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005827" y="1143000"/>
            <a:ext cx="44577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7005827" y="3283634"/>
            <a:ext cx="44577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smtClean="0"/>
              <a:t>Click to edit Master text styles</a:t>
            </a:r>
          </a:p>
        </p:txBody>
      </p:sp>
      <p:sp>
        <p:nvSpPr>
          <p:cNvPr id="5" name="Date Placeholder 4"/>
          <p:cNvSpPr>
            <a:spLocks noGrp="1"/>
          </p:cNvSpPr>
          <p:nvPr>
            <p:ph type="dt" sz="half" idx="10"/>
          </p:nvPr>
        </p:nvSpPr>
        <p:spPr/>
        <p:txBody>
          <a:bodyPr/>
          <a:lstStyle>
            <a:extLst/>
          </a:lstStyle>
          <a:p>
            <a:fld id="{AA520586-5EBE-4715-AFE3-FDDF0A2CB57C}" type="datetimeFigureOut">
              <a:rPr lang="en-US" smtClean="0"/>
              <a:pPr/>
              <a:t>12/27/2021</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D8FD9DF6-5D27-4963-B228-16128BE6FC21}" type="slidenum">
              <a:rPr lang="en-US" smtClean="0"/>
              <a:pPr/>
              <a:t>‹#›</a:t>
            </a:fld>
            <a:endParaRPr lang="en-US"/>
          </a:p>
        </p:txBody>
      </p:sp>
      <p:sp>
        <p:nvSpPr>
          <p:cNvPr id="10" name="Picture Placeholder 9"/>
          <p:cNvSpPr>
            <a:spLocks noGrp="1"/>
          </p:cNvSpPr>
          <p:nvPr>
            <p:ph type="pic" idx="1"/>
          </p:nvPr>
        </p:nvSpPr>
        <p:spPr>
          <a:xfrm>
            <a:off x="862787" y="1041002"/>
            <a:ext cx="5468112"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smtClean="0"/>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10599420" y="0"/>
            <a:ext cx="1287780" cy="68580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Title Placeholder 2"/>
          <p:cNvSpPr>
            <a:spLocks noGrp="1"/>
          </p:cNvSpPr>
          <p:nvPr>
            <p:ph type="title"/>
          </p:nvPr>
        </p:nvSpPr>
        <p:spPr>
          <a:xfrm>
            <a:off x="594360" y="320040"/>
            <a:ext cx="9410700" cy="1143000"/>
          </a:xfrm>
          <a:prstGeom prst="rect">
            <a:avLst/>
          </a:prstGeom>
        </p:spPr>
        <p:txBody>
          <a:bodyPr vert="horz" lIns="45720" tIns="0" rIns="45720" bIns="0" anchor="b" anchorCtr="0">
            <a:normAutofit/>
          </a:bodyPr>
          <a:lstStyle>
            <a:extLst/>
          </a:lstStyle>
          <a:p>
            <a:r>
              <a:rPr kumimoji="0" lang="en-US" smtClean="0"/>
              <a:t>Click to edit Master title style</a:t>
            </a:r>
            <a:endParaRPr kumimoji="0" lang="en-US"/>
          </a:p>
        </p:txBody>
      </p:sp>
      <p:sp>
        <p:nvSpPr>
          <p:cNvPr id="31" name="Text Placeholder 30"/>
          <p:cNvSpPr>
            <a:spLocks noGrp="1"/>
          </p:cNvSpPr>
          <p:nvPr>
            <p:ph type="body" idx="1"/>
          </p:nvPr>
        </p:nvSpPr>
        <p:spPr>
          <a:xfrm>
            <a:off x="594360" y="1609416"/>
            <a:ext cx="9410700" cy="484632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7" name="Date Placeholder 26"/>
          <p:cNvSpPr>
            <a:spLocks noGrp="1"/>
          </p:cNvSpPr>
          <p:nvPr>
            <p:ph type="dt" sz="half" idx="2"/>
          </p:nvPr>
        </p:nvSpPr>
        <p:spPr>
          <a:xfrm>
            <a:off x="5519717" y="6557946"/>
            <a:ext cx="2603203" cy="226902"/>
          </a:xfrm>
          <a:prstGeom prst="rect">
            <a:avLst/>
          </a:prstGeom>
        </p:spPr>
        <p:txBody>
          <a:bodyPr vert="horz" tIns="0" bIns="0" anchor="b"/>
          <a:lstStyle>
            <a:lvl1pPr algn="l" eaLnBrk="1" latinLnBrk="0" hangingPunct="1">
              <a:defRPr kumimoji="0" sz="1000">
                <a:solidFill>
                  <a:schemeClr val="tx2"/>
                </a:solidFill>
              </a:defRPr>
            </a:lvl1pPr>
            <a:extLst/>
          </a:lstStyle>
          <a:p>
            <a:fld id="{AA520586-5EBE-4715-AFE3-FDDF0A2CB57C}" type="datetimeFigureOut">
              <a:rPr lang="en-US" smtClean="0"/>
              <a:pPr/>
              <a:t>12/27/2021</a:t>
            </a:fld>
            <a:endParaRPr lang="en-US"/>
          </a:p>
        </p:txBody>
      </p:sp>
      <p:sp>
        <p:nvSpPr>
          <p:cNvPr id="4" name="Footer Placeholder 3"/>
          <p:cNvSpPr>
            <a:spLocks noGrp="1"/>
          </p:cNvSpPr>
          <p:nvPr>
            <p:ph type="ftr" sz="quarter" idx="3"/>
          </p:nvPr>
        </p:nvSpPr>
        <p:spPr>
          <a:xfrm>
            <a:off x="594360" y="6557946"/>
            <a:ext cx="475488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US"/>
          </a:p>
        </p:txBody>
      </p:sp>
      <p:sp>
        <p:nvSpPr>
          <p:cNvPr id="16" name="Slide Number Placeholder 15"/>
          <p:cNvSpPr>
            <a:spLocks noGrp="1"/>
          </p:cNvSpPr>
          <p:nvPr>
            <p:ph type="sldNum" sz="quarter" idx="4"/>
          </p:nvPr>
        </p:nvSpPr>
        <p:spPr>
          <a:xfrm>
            <a:off x="8126882" y="6556248"/>
            <a:ext cx="764837"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D8FD9DF6-5D27-4963-B228-16128BE6FC2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a:bodyPr>
          <a:lstStyle/>
          <a:p>
            <a:r>
              <a:rPr lang="en-IN" sz="4400" dirty="0" smtClean="0">
                <a:solidFill>
                  <a:schemeClr val="accent6">
                    <a:lumMod val="40000"/>
                    <a:lumOff val="60000"/>
                  </a:schemeClr>
                </a:solidFill>
              </a:rPr>
              <a:t>RATING PREDICTION PROJECT</a:t>
            </a:r>
            <a:r>
              <a:rPr lang="en-US" dirty="0" smtClean="0"/>
              <a:t/>
            </a:r>
            <a:br>
              <a:rPr lang="en-US" dirty="0" smtClean="0"/>
            </a:br>
            <a:endParaRPr lang="en-US" dirty="0"/>
          </a:p>
        </p:txBody>
      </p:sp>
      <p:sp>
        <p:nvSpPr>
          <p:cNvPr id="7" name="Subtitle 6"/>
          <p:cNvSpPr>
            <a:spLocks noGrp="1"/>
          </p:cNvSpPr>
          <p:nvPr>
            <p:ph type="subTitle" idx="1"/>
          </p:nvPr>
        </p:nvSpPr>
        <p:spPr/>
        <p:txBody>
          <a:bodyPr/>
          <a:lstStyle/>
          <a:p>
            <a:r>
              <a:rPr lang="en-US" dirty="0" smtClean="0">
                <a:solidFill>
                  <a:schemeClr val="accent6">
                    <a:lumMod val="20000"/>
                    <a:lumOff val="80000"/>
                  </a:schemeClr>
                </a:solidFill>
              </a:rPr>
              <a:t>By Femina </a:t>
            </a:r>
            <a:r>
              <a:rPr lang="en-US" dirty="0" err="1" smtClean="0">
                <a:solidFill>
                  <a:schemeClr val="accent6">
                    <a:lumMod val="20000"/>
                    <a:lumOff val="80000"/>
                  </a:schemeClr>
                </a:solidFill>
              </a:rPr>
              <a:t>Aneesh</a:t>
            </a:r>
            <a:endParaRPr lang="en-US" dirty="0" smtClean="0">
              <a:solidFill>
                <a:schemeClr val="accent6">
                  <a:lumMod val="20000"/>
                  <a:lumOff val="80000"/>
                </a:schemeClr>
              </a:solidFill>
            </a:endParaRP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Femina\Pictures\Screenshots\Screenshot (26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609600"/>
            <a:ext cx="8579493" cy="4846638"/>
          </a:xfrm>
          <a:prstGeom prst="rect">
            <a:avLst/>
          </a:prstGeom>
          <a:noFill/>
          <a:ln>
            <a:noFill/>
          </a:ln>
        </p:spPr>
      </p:pic>
    </p:spTree>
    <p:extLst>
      <p:ext uri="{BB962C8B-B14F-4D97-AF65-F5344CB8AC3E}">
        <p14:creationId xmlns:p14="http://schemas.microsoft.com/office/powerpoint/2010/main" val="3104892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dirty="0">
                <a:solidFill>
                  <a:schemeClr val="accent2"/>
                </a:solidFill>
              </a:rPr>
              <a:t>Tokenizing the data using </a:t>
            </a:r>
            <a:r>
              <a:rPr lang="en-IN" sz="2400" dirty="0" err="1">
                <a:solidFill>
                  <a:schemeClr val="accent2"/>
                </a:solidFill>
              </a:rPr>
              <a:t>RegexpTokenizer</a:t>
            </a:r>
            <a:endParaRPr lang="en-US" sz="2400" dirty="0">
              <a:solidFill>
                <a:schemeClr val="accent2"/>
              </a:solidFill>
            </a:endParaRPr>
          </a:p>
        </p:txBody>
      </p:sp>
      <p:pic>
        <p:nvPicPr>
          <p:cNvPr id="4" name="Content Placeholder 3" descr="C:\Users\Femina\Pictures\Screenshots\Screenshot (264).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2423" y="1609725"/>
            <a:ext cx="8973304" cy="4846638"/>
          </a:xfrm>
          <a:prstGeom prst="rect">
            <a:avLst/>
          </a:prstGeom>
          <a:noFill/>
          <a:ln>
            <a:noFill/>
          </a:ln>
        </p:spPr>
      </p:pic>
    </p:spTree>
    <p:extLst>
      <p:ext uri="{BB962C8B-B14F-4D97-AF65-F5344CB8AC3E}">
        <p14:creationId xmlns:p14="http://schemas.microsoft.com/office/powerpoint/2010/main" val="990827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schemeClr val="accent2"/>
                </a:solidFill>
              </a:rPr>
              <a:t>Stemming and Lemmatizing</a:t>
            </a:r>
          </a:p>
        </p:txBody>
      </p:sp>
      <p:pic>
        <p:nvPicPr>
          <p:cNvPr id="4" name="Content Placeholder 3" descr="C:\Users\Femina\Pictures\Screenshots\Screenshot (267).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5489" y="2508831"/>
            <a:ext cx="9107171" cy="3048425"/>
          </a:xfrm>
          <a:prstGeom prst="rect">
            <a:avLst/>
          </a:prstGeom>
          <a:noFill/>
          <a:ln>
            <a:noFill/>
          </a:ln>
        </p:spPr>
      </p:pic>
    </p:spTree>
    <p:extLst>
      <p:ext uri="{BB962C8B-B14F-4D97-AF65-F5344CB8AC3E}">
        <p14:creationId xmlns:p14="http://schemas.microsoft.com/office/powerpoint/2010/main" val="199988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dirty="0">
                <a:solidFill>
                  <a:schemeClr val="accent2"/>
                </a:solidFill>
              </a:rPr>
              <a:t>Processing the review and assigning the updated review in the data frame</a:t>
            </a:r>
            <a:endParaRPr lang="en-US" sz="2800" dirty="0">
              <a:solidFill>
                <a:schemeClr val="accent2"/>
              </a:solidFill>
            </a:endParaRPr>
          </a:p>
        </p:txBody>
      </p:sp>
      <p:pic>
        <p:nvPicPr>
          <p:cNvPr id="4" name="Content Placeholder 3" descr="C:\Users\Femina\Pictures\Screenshots\Screenshot (269).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34573" y="1609725"/>
            <a:ext cx="5329004" cy="4846638"/>
          </a:xfrm>
          <a:prstGeom prst="rect">
            <a:avLst/>
          </a:prstGeom>
          <a:noFill/>
          <a:ln>
            <a:noFill/>
          </a:ln>
        </p:spPr>
      </p:pic>
    </p:spTree>
    <p:extLst>
      <p:ext uri="{BB962C8B-B14F-4D97-AF65-F5344CB8AC3E}">
        <p14:creationId xmlns:p14="http://schemas.microsoft.com/office/powerpoint/2010/main" val="3470864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dirty="0">
                <a:solidFill>
                  <a:schemeClr val="accent2"/>
                </a:solidFill>
              </a:rPr>
              <a:t>Getting sense of words for all ratings using </a:t>
            </a:r>
            <a:r>
              <a:rPr lang="en-IN" sz="2400" dirty="0" err="1">
                <a:solidFill>
                  <a:schemeClr val="accent2"/>
                </a:solidFill>
              </a:rPr>
              <a:t>WordCloud</a:t>
            </a:r>
            <a:endParaRPr lang="en-US" sz="2400" dirty="0">
              <a:solidFill>
                <a:schemeClr val="accent2"/>
              </a:solidFill>
            </a:endParaRPr>
          </a:p>
        </p:txBody>
      </p:sp>
      <p:sp>
        <p:nvSpPr>
          <p:cNvPr id="3" name="Content Placeholder 2"/>
          <p:cNvSpPr>
            <a:spLocks noGrp="1"/>
          </p:cNvSpPr>
          <p:nvPr>
            <p:ph idx="1"/>
          </p:nvPr>
        </p:nvSpPr>
        <p:spPr/>
        <p:txBody>
          <a:bodyPr/>
          <a:lstStyle/>
          <a:p>
            <a:r>
              <a:rPr lang="en-IN" sz="1600" dirty="0"/>
              <a:t>Word Cloud is a data  visualization technique used for representing text data in which the size of each word indicates its frequency or importance</a:t>
            </a:r>
            <a:r>
              <a:rPr lang="en-IN" dirty="0"/>
              <a:t>.</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00"/>
            <a:ext cx="5730875"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971800"/>
            <a:ext cx="5730875" cy="376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8600" y="4038600"/>
            <a:ext cx="4038600" cy="1200329"/>
          </a:xfrm>
          <a:prstGeom prst="rect">
            <a:avLst/>
          </a:prstGeom>
        </p:spPr>
        <p:txBody>
          <a:bodyPr wrap="square">
            <a:spAutoFit/>
          </a:bodyPr>
          <a:lstStyle/>
          <a:p>
            <a:r>
              <a:rPr lang="en-IN" dirty="0"/>
              <a:t>Similarly, we found the sense of words for ratings 2.0-5.0 and the output </a:t>
            </a:r>
            <a:r>
              <a:rPr lang="en-IN" dirty="0" err="1"/>
              <a:t>wil</a:t>
            </a:r>
            <a:r>
              <a:rPr lang="en-IN" dirty="0"/>
              <a:t> be as follows:</a:t>
            </a:r>
          </a:p>
          <a:p>
            <a:r>
              <a:rPr lang="en-IN" dirty="0"/>
              <a:t>For rating 2.0</a:t>
            </a:r>
          </a:p>
        </p:txBody>
      </p:sp>
    </p:spTree>
    <p:extLst>
      <p:ext uri="{BB962C8B-B14F-4D97-AF65-F5344CB8AC3E}">
        <p14:creationId xmlns:p14="http://schemas.microsoft.com/office/powerpoint/2010/main" val="1299328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990600"/>
            <a:ext cx="4724400" cy="470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656877" y="611200"/>
            <a:ext cx="1596912" cy="369332"/>
          </a:xfrm>
          <a:prstGeom prst="rect">
            <a:avLst/>
          </a:prstGeom>
        </p:spPr>
        <p:txBody>
          <a:bodyPr wrap="none">
            <a:spAutoFit/>
          </a:bodyPr>
          <a:lstStyle/>
          <a:p>
            <a:r>
              <a:rPr lang="en-US" dirty="0"/>
              <a:t>For rating </a:t>
            </a:r>
            <a:r>
              <a:rPr lang="en-US" dirty="0" smtClean="0"/>
              <a:t>2.0</a:t>
            </a:r>
            <a:endParaRPr lang="en-US" dirty="0"/>
          </a:p>
        </p:txBody>
      </p:sp>
      <p:sp>
        <p:nvSpPr>
          <p:cNvPr id="5" name="Rectangle 4"/>
          <p:cNvSpPr/>
          <p:nvPr/>
        </p:nvSpPr>
        <p:spPr>
          <a:xfrm>
            <a:off x="6516744" y="611200"/>
            <a:ext cx="1596912" cy="369332"/>
          </a:xfrm>
          <a:prstGeom prst="rect">
            <a:avLst/>
          </a:prstGeom>
        </p:spPr>
        <p:txBody>
          <a:bodyPr wrap="none">
            <a:spAutoFit/>
          </a:bodyPr>
          <a:lstStyle/>
          <a:p>
            <a:r>
              <a:rPr lang="en-US" dirty="0"/>
              <a:t>For rating 3.0</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980532"/>
            <a:ext cx="4800599" cy="488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1345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295400"/>
            <a:ext cx="4419599" cy="4661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752600" y="838200"/>
            <a:ext cx="1596912" cy="369332"/>
          </a:xfrm>
          <a:prstGeom prst="rect">
            <a:avLst/>
          </a:prstGeom>
        </p:spPr>
        <p:txBody>
          <a:bodyPr wrap="none">
            <a:spAutoFit/>
          </a:bodyPr>
          <a:lstStyle/>
          <a:p>
            <a:r>
              <a:rPr lang="en-US" dirty="0"/>
              <a:t>For rating 4.0</a:t>
            </a:r>
          </a:p>
        </p:txBody>
      </p:sp>
      <p:sp>
        <p:nvSpPr>
          <p:cNvPr id="5" name="Rectangle 4"/>
          <p:cNvSpPr/>
          <p:nvPr/>
        </p:nvSpPr>
        <p:spPr>
          <a:xfrm>
            <a:off x="7239000" y="663601"/>
            <a:ext cx="1596912" cy="369332"/>
          </a:xfrm>
          <a:prstGeom prst="rect">
            <a:avLst/>
          </a:prstGeom>
        </p:spPr>
        <p:txBody>
          <a:bodyPr wrap="none">
            <a:spAutoFit/>
          </a:bodyPr>
          <a:lstStyle/>
          <a:p>
            <a:r>
              <a:rPr lang="en-US" dirty="0"/>
              <a:t>For rating </a:t>
            </a:r>
            <a:r>
              <a:rPr lang="en-US" dirty="0" smtClean="0"/>
              <a:t>5.0</a:t>
            </a:r>
            <a:endParaRPr lang="en-US"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554161"/>
            <a:ext cx="5730875" cy="407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8687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accent2"/>
                </a:solidFill>
              </a:rPr>
              <a:t>Observations:</a:t>
            </a:r>
            <a:br>
              <a:rPr lang="en-US" dirty="0">
                <a:solidFill>
                  <a:schemeClr val="accent2"/>
                </a:solidFill>
              </a:rPr>
            </a:br>
            <a:endParaRPr lang="en-US" dirty="0">
              <a:solidFill>
                <a:schemeClr val="accent2"/>
              </a:solidFill>
            </a:endParaRPr>
          </a:p>
        </p:txBody>
      </p:sp>
      <p:sp>
        <p:nvSpPr>
          <p:cNvPr id="3" name="Content Placeholder 2"/>
          <p:cNvSpPr>
            <a:spLocks noGrp="1"/>
          </p:cNvSpPr>
          <p:nvPr>
            <p:ph idx="1"/>
          </p:nvPr>
        </p:nvSpPr>
        <p:spPr/>
        <p:txBody>
          <a:bodyPr>
            <a:normAutofit lnSpcReduction="10000"/>
          </a:bodyPr>
          <a:lstStyle/>
          <a:p>
            <a:endParaRPr lang="en-IN" dirty="0"/>
          </a:p>
          <a:p>
            <a:r>
              <a:rPr lang="en-IN" dirty="0"/>
              <a:t>-&gt; The enlarged texts are the most number of words used there and small texts are the less number of words used</a:t>
            </a:r>
            <a:r>
              <a:rPr lang="en-IN" dirty="0" smtClean="0"/>
              <a:t>.</a:t>
            </a:r>
            <a:endParaRPr lang="en-IN" dirty="0"/>
          </a:p>
          <a:p>
            <a:r>
              <a:rPr lang="en-IN" dirty="0"/>
              <a:t>-&gt; It varies according to the ratings.</a:t>
            </a:r>
          </a:p>
          <a:p>
            <a:r>
              <a:rPr lang="en-IN" dirty="0"/>
              <a:t>Feature Extraction:</a:t>
            </a:r>
          </a:p>
          <a:p>
            <a:r>
              <a:rPr lang="en-IN" dirty="0"/>
              <a:t>Here we can finally convert our text to numeric using </a:t>
            </a:r>
            <a:r>
              <a:rPr lang="en-IN" dirty="0" err="1"/>
              <a:t>Tf-idf</a:t>
            </a:r>
            <a:r>
              <a:rPr lang="en-IN" dirty="0"/>
              <a:t> </a:t>
            </a:r>
            <a:r>
              <a:rPr lang="en-IN" dirty="0" err="1"/>
              <a:t>Vectorizer</a:t>
            </a:r>
            <a:r>
              <a:rPr lang="en-IN" dirty="0"/>
              <a:t>.</a:t>
            </a:r>
          </a:p>
          <a:p>
            <a:r>
              <a:rPr lang="en-IN" dirty="0"/>
              <a:t>Term Frequency Inverse Document Frequency 9TF-IDF):</a:t>
            </a:r>
          </a:p>
          <a:p>
            <a:r>
              <a:rPr lang="en-IN" dirty="0"/>
              <a:t>This is very common algorithm to transform text into a meaningful representation of numbers which is used to fit </a:t>
            </a:r>
            <a:r>
              <a:rPr lang="en-IN" dirty="0" smtClean="0"/>
              <a:t>matching algorithm for prediction.</a:t>
            </a:r>
            <a:endParaRPr lang="en-US" dirty="0"/>
          </a:p>
        </p:txBody>
      </p:sp>
    </p:spTree>
    <p:extLst>
      <p:ext uri="{BB962C8B-B14F-4D97-AF65-F5344CB8AC3E}">
        <p14:creationId xmlns:p14="http://schemas.microsoft.com/office/powerpoint/2010/main" val="933020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accent2"/>
                </a:solidFill>
              </a:rPr>
              <a:t>Feature extraction</a:t>
            </a:r>
            <a:endParaRPr lang="en-US" sz="2800" dirty="0">
              <a:solidFill>
                <a:schemeClr val="accent2"/>
              </a:solidFill>
            </a:endParaRPr>
          </a:p>
        </p:txBody>
      </p:sp>
      <p:pic>
        <p:nvPicPr>
          <p:cNvPr id="4" name="Content Placeholder 3" descr="C:\Users\Femina\Pictures\Screenshots\Screenshot (284).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60149" y="1884856"/>
            <a:ext cx="6277851" cy="4296375"/>
          </a:xfrm>
          <a:prstGeom prst="rect">
            <a:avLst/>
          </a:prstGeom>
          <a:noFill/>
          <a:ln>
            <a:noFill/>
          </a:ln>
        </p:spPr>
      </p:pic>
    </p:spTree>
    <p:extLst>
      <p:ext uri="{BB962C8B-B14F-4D97-AF65-F5344CB8AC3E}">
        <p14:creationId xmlns:p14="http://schemas.microsoft.com/office/powerpoint/2010/main" val="3212348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	</a:t>
            </a:r>
            <a:r>
              <a:rPr lang="en-IN" sz="3100" dirty="0">
                <a:solidFill>
                  <a:schemeClr val="accent2"/>
                </a:solidFill>
              </a:rPr>
              <a:t>Hardware and Software Requirements and Tools Used</a:t>
            </a:r>
            <a:br>
              <a:rPr lang="en-IN" sz="3100" dirty="0">
                <a:solidFill>
                  <a:schemeClr val="accent2"/>
                </a:solidFill>
              </a:rPr>
            </a:br>
            <a:endParaRPr lang="en-US" sz="3100" dirty="0">
              <a:solidFill>
                <a:schemeClr val="accent2"/>
              </a:solidFill>
            </a:endParaRPr>
          </a:p>
        </p:txBody>
      </p:sp>
      <p:sp>
        <p:nvSpPr>
          <p:cNvPr id="3" name="Content Placeholder 2"/>
          <p:cNvSpPr>
            <a:spLocks noGrp="1"/>
          </p:cNvSpPr>
          <p:nvPr>
            <p:ph idx="1"/>
          </p:nvPr>
        </p:nvSpPr>
        <p:spPr/>
        <p:txBody>
          <a:bodyPr/>
          <a:lstStyle/>
          <a:p>
            <a:r>
              <a:rPr lang="en-IN" dirty="0" smtClean="0"/>
              <a:t>For </a:t>
            </a:r>
            <a:r>
              <a:rPr lang="en-IN" dirty="0"/>
              <a:t>doing this project, the hardware used is a laptop with high end specification and a stable internet connection.</a:t>
            </a:r>
          </a:p>
          <a:p>
            <a:r>
              <a:rPr lang="en-IN" dirty="0"/>
              <a:t> While coming to software part, I had used anaconda navigator and in that I have used </a:t>
            </a:r>
            <a:r>
              <a:rPr lang="en-IN" dirty="0" err="1"/>
              <a:t>Jupyter</a:t>
            </a:r>
            <a:r>
              <a:rPr lang="en-IN" dirty="0"/>
              <a:t> notebook to do my python programming and analysis. </a:t>
            </a:r>
          </a:p>
          <a:p>
            <a:r>
              <a:rPr lang="en-IN" dirty="0"/>
              <a:t>For using an CSV file, Microsoft excel is needed. In </a:t>
            </a:r>
            <a:r>
              <a:rPr lang="en-IN" dirty="0" err="1"/>
              <a:t>Jupyter</a:t>
            </a:r>
            <a:r>
              <a:rPr lang="en-IN" dirty="0"/>
              <a:t> notebook, I had used lots of python libraries to carry out this project and I have mentioned below with proper justification.</a:t>
            </a:r>
          </a:p>
          <a:p>
            <a:endParaRPr lang="en-US" dirty="0"/>
          </a:p>
        </p:txBody>
      </p:sp>
    </p:spTree>
    <p:extLst>
      <p:ext uri="{BB962C8B-B14F-4D97-AF65-F5344CB8AC3E}">
        <p14:creationId xmlns:p14="http://schemas.microsoft.com/office/powerpoint/2010/main" val="3934559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1" y="500063"/>
            <a:ext cx="10698480" cy="1143000"/>
          </a:xfrm>
        </p:spPr>
        <p:txBody>
          <a:bodyPr>
            <a:normAutofit/>
          </a:bodyPr>
          <a:lstStyle/>
          <a:p>
            <a:pPr algn="l"/>
            <a:r>
              <a:rPr lang="en-US" sz="3200" dirty="0" smtClean="0">
                <a:solidFill>
                  <a:schemeClr val="accent1"/>
                </a:solidFill>
              </a:rPr>
              <a:t>Problem statement</a:t>
            </a:r>
            <a:endParaRPr lang="en-US" sz="3200" dirty="0">
              <a:solidFill>
                <a:schemeClr val="accent1"/>
              </a:solidFill>
            </a:endParaRPr>
          </a:p>
        </p:txBody>
      </p:sp>
      <p:sp>
        <p:nvSpPr>
          <p:cNvPr id="3" name="Content Placeholder 2"/>
          <p:cNvSpPr>
            <a:spLocks noGrp="1"/>
          </p:cNvSpPr>
          <p:nvPr>
            <p:ph idx="1"/>
          </p:nvPr>
        </p:nvSpPr>
        <p:spPr>
          <a:xfrm>
            <a:off x="914401" y="1428754"/>
            <a:ext cx="9692640" cy="4525963"/>
          </a:xfrm>
        </p:spPr>
        <p:txBody>
          <a:bodyPr>
            <a:normAutofit/>
          </a:bodyPr>
          <a:lstStyle/>
          <a:p>
            <a:pPr algn="just">
              <a:lnSpc>
                <a:spcPct val="150000"/>
              </a:lnSpc>
              <a:buNone/>
            </a:pPr>
            <a:r>
              <a:rPr lang="en-IN" dirty="0" smtClean="0"/>
              <a:t>	</a:t>
            </a:r>
            <a:r>
              <a:rPr lang="en-IN" sz="1900" dirty="0">
                <a:latin typeface="Times New Roman" pitchFamily="18" charset="0"/>
                <a:cs typeface="Times New Roman" pitchFamily="18" charset="0"/>
              </a:rPr>
              <a:t>We have a client who has a website where people write different reviews for technical products. Now they are adding a new feature to their website i.e. The reviewer will have to add stars(rating) as well with the review. The rating is out 5 stars and it only has 5 options available 1 star, 2 stars, 3 stars, 4 stars, 5 stars. Now they want to predict ratings for the reviews which were written in the past and they don’t have a rating. So, we have to build an application which can predict the rating by seeing the review </a:t>
            </a:r>
            <a:r>
              <a:rPr lang="en-IN" sz="1900" dirty="0"/>
              <a:t>.</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accent2"/>
                </a:solidFill>
              </a:rPr>
              <a:t>LIBRARIES  USED</a:t>
            </a:r>
            <a:endParaRPr lang="en-US" sz="2800" dirty="0">
              <a:solidFill>
                <a:schemeClr val="accent2"/>
              </a:solidFill>
            </a:endParaRPr>
          </a:p>
        </p:txBody>
      </p:sp>
      <p:pic>
        <p:nvPicPr>
          <p:cNvPr id="4" name="Content Placeholder 3" descr="C:\Users\Femina\Pictures\Screenshots\Screenshot (286).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22714" y="1609725"/>
            <a:ext cx="5752722" cy="4846638"/>
          </a:xfrm>
          <a:prstGeom prst="rect">
            <a:avLst/>
          </a:prstGeom>
          <a:noFill/>
          <a:ln>
            <a:noFill/>
          </a:ln>
        </p:spPr>
      </p:pic>
    </p:spTree>
    <p:extLst>
      <p:ext uri="{BB962C8B-B14F-4D97-AF65-F5344CB8AC3E}">
        <p14:creationId xmlns:p14="http://schemas.microsoft.com/office/powerpoint/2010/main" val="985053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solidFill>
                  <a:schemeClr val="accent2"/>
                </a:solidFill>
              </a:rPr>
              <a:t>Model/s Development and Evaluation </a:t>
            </a:r>
          </a:p>
        </p:txBody>
      </p:sp>
      <p:pic>
        <p:nvPicPr>
          <p:cNvPr id="4" name="Content Placeholder 3" descr="C:\Users\Femina\Pictures\Screenshots\Screenshot (290).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3725" y="2089786"/>
            <a:ext cx="9410700" cy="3886516"/>
          </a:xfrm>
          <a:prstGeom prst="rect">
            <a:avLst/>
          </a:prstGeom>
          <a:noFill/>
          <a:ln>
            <a:noFill/>
          </a:ln>
        </p:spPr>
      </p:pic>
    </p:spTree>
    <p:extLst>
      <p:ext uri="{BB962C8B-B14F-4D97-AF65-F5344CB8AC3E}">
        <p14:creationId xmlns:p14="http://schemas.microsoft.com/office/powerpoint/2010/main" val="3841073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Femina\Pictures\Screenshots\Screenshot (29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63784" y="533400"/>
            <a:ext cx="6870582" cy="5922963"/>
          </a:xfrm>
          <a:prstGeom prst="rect">
            <a:avLst/>
          </a:prstGeom>
          <a:noFill/>
          <a:ln>
            <a:noFill/>
          </a:ln>
        </p:spPr>
      </p:pic>
    </p:spTree>
    <p:extLst>
      <p:ext uri="{BB962C8B-B14F-4D97-AF65-F5344CB8AC3E}">
        <p14:creationId xmlns:p14="http://schemas.microsoft.com/office/powerpoint/2010/main" val="721609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Femina\Pictures\Screenshots\Screenshot (294).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0242" y="609600"/>
            <a:ext cx="7017666" cy="5846763"/>
          </a:xfrm>
          <a:prstGeom prst="rect">
            <a:avLst/>
          </a:prstGeom>
          <a:noFill/>
          <a:ln>
            <a:noFill/>
          </a:ln>
        </p:spPr>
      </p:pic>
    </p:spTree>
    <p:extLst>
      <p:ext uri="{BB962C8B-B14F-4D97-AF65-F5344CB8AC3E}">
        <p14:creationId xmlns:p14="http://schemas.microsoft.com/office/powerpoint/2010/main" val="2154528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Femina\Pictures\Screenshots\Screenshot (300).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838200"/>
            <a:ext cx="4417792" cy="4846638"/>
          </a:xfrm>
          <a:prstGeom prst="rect">
            <a:avLst/>
          </a:prstGeom>
          <a:noFill/>
          <a:ln>
            <a:noFill/>
          </a:ln>
        </p:spPr>
      </p:pic>
      <p:pic>
        <p:nvPicPr>
          <p:cNvPr id="5" name="Picture 4" descr="C:\Users\Femina\Pictures\Screenshots\Screenshot (302).png"/>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90600"/>
            <a:ext cx="5731510" cy="4343400"/>
          </a:xfrm>
          <a:prstGeom prst="rect">
            <a:avLst/>
          </a:prstGeom>
          <a:noFill/>
          <a:ln>
            <a:noFill/>
          </a:ln>
        </p:spPr>
      </p:pic>
    </p:spTree>
    <p:extLst>
      <p:ext uri="{BB962C8B-B14F-4D97-AF65-F5344CB8AC3E}">
        <p14:creationId xmlns:p14="http://schemas.microsoft.com/office/powerpoint/2010/main" val="1297212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Femina\Pictures\Screenshots\Screenshot (304).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609600"/>
            <a:ext cx="4219263" cy="5181600"/>
          </a:xfrm>
          <a:prstGeom prst="rect">
            <a:avLst/>
          </a:prstGeom>
          <a:noFill/>
          <a:ln>
            <a:noFill/>
          </a:ln>
        </p:spPr>
      </p:pic>
      <p:pic>
        <p:nvPicPr>
          <p:cNvPr id="5" name="Picture 4" descr="C:\Users\Femina\Pictures\Screenshots\Screenshot (306).png"/>
          <p:cNvPicPr/>
          <p:nvPr/>
        </p:nvPicPr>
        <p:blipFill>
          <a:blip r:embed="rId3">
            <a:extLst>
              <a:ext uri="{28A0092B-C50C-407E-A947-70E740481C1C}">
                <a14:useLocalDpi xmlns:a14="http://schemas.microsoft.com/office/drawing/2010/main" val="0"/>
              </a:ext>
            </a:extLst>
          </a:blip>
          <a:srcRect/>
          <a:stretch>
            <a:fillRect/>
          </a:stretch>
        </p:blipFill>
        <p:spPr bwMode="auto">
          <a:xfrm>
            <a:off x="4724400" y="914400"/>
            <a:ext cx="5732780" cy="4320540"/>
          </a:xfrm>
          <a:prstGeom prst="rect">
            <a:avLst/>
          </a:prstGeom>
          <a:noFill/>
          <a:ln>
            <a:noFill/>
          </a:ln>
        </p:spPr>
      </p:pic>
    </p:spTree>
    <p:extLst>
      <p:ext uri="{BB962C8B-B14F-4D97-AF65-F5344CB8AC3E}">
        <p14:creationId xmlns:p14="http://schemas.microsoft.com/office/powerpoint/2010/main" val="3025166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Femina\Pictures\Screenshots\Screenshot (308).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4373465" cy="4846638"/>
          </a:xfrm>
          <a:prstGeom prst="rect">
            <a:avLst/>
          </a:prstGeom>
          <a:noFill/>
          <a:ln>
            <a:noFill/>
          </a:ln>
        </p:spPr>
      </p:pic>
      <p:pic>
        <p:nvPicPr>
          <p:cNvPr id="5" name="Picture 4" descr="C:\Users\Femina\Pictures\Screenshots\Screenshot (310).png"/>
          <p:cNvPicPr/>
          <p:nvPr/>
        </p:nvPicPr>
        <p:blipFill>
          <a:blip r:embed="rId3">
            <a:extLst>
              <a:ext uri="{28A0092B-C50C-407E-A947-70E740481C1C}">
                <a14:useLocalDpi xmlns:a14="http://schemas.microsoft.com/office/drawing/2010/main" val="0"/>
              </a:ext>
            </a:extLst>
          </a:blip>
          <a:srcRect/>
          <a:stretch>
            <a:fillRect/>
          </a:stretch>
        </p:blipFill>
        <p:spPr bwMode="auto">
          <a:xfrm>
            <a:off x="4876800" y="621030"/>
            <a:ext cx="5731510" cy="5615940"/>
          </a:xfrm>
          <a:prstGeom prst="rect">
            <a:avLst/>
          </a:prstGeom>
          <a:noFill/>
          <a:ln>
            <a:noFill/>
          </a:ln>
        </p:spPr>
      </p:pic>
    </p:spTree>
    <p:extLst>
      <p:ext uri="{BB962C8B-B14F-4D97-AF65-F5344CB8AC3E}">
        <p14:creationId xmlns:p14="http://schemas.microsoft.com/office/powerpoint/2010/main" val="1518961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chemeClr val="accent2"/>
                </a:solidFill>
              </a:rPr>
              <a:t>FINALIZING THE RESULT</a:t>
            </a:r>
            <a:endParaRPr lang="en-US" sz="3200" dirty="0">
              <a:solidFill>
                <a:schemeClr val="accent2"/>
              </a:solidFill>
            </a:endParaRPr>
          </a:p>
        </p:txBody>
      </p:sp>
      <p:pic>
        <p:nvPicPr>
          <p:cNvPr id="4" name="Content Placeholder 3" descr="C:\Users\Femina\Pictures\Screenshots\Screenshot (31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3725" y="2342874"/>
            <a:ext cx="9410700" cy="3380339"/>
          </a:xfrm>
          <a:prstGeom prst="rect">
            <a:avLst/>
          </a:prstGeom>
          <a:noFill/>
          <a:ln>
            <a:noFill/>
          </a:ln>
        </p:spPr>
      </p:pic>
    </p:spTree>
    <p:extLst>
      <p:ext uri="{BB962C8B-B14F-4D97-AF65-F5344CB8AC3E}">
        <p14:creationId xmlns:p14="http://schemas.microsoft.com/office/powerpoint/2010/main" val="3102148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a:t>
            </a:r>
            <a:r>
              <a:rPr lang="en-IN" sz="3100" dirty="0">
                <a:solidFill>
                  <a:schemeClr val="accent2"/>
                </a:solidFill>
              </a:rPr>
              <a:t>Key Metrics for success in solving problem under consideration</a:t>
            </a:r>
            <a:endParaRPr lang="en-US" sz="3100" dirty="0">
              <a:solidFill>
                <a:schemeClr val="accent2"/>
              </a:solidFill>
            </a:endParaRPr>
          </a:p>
        </p:txBody>
      </p:sp>
      <p:sp>
        <p:nvSpPr>
          <p:cNvPr id="3" name="Content Placeholder 2"/>
          <p:cNvSpPr>
            <a:spLocks noGrp="1"/>
          </p:cNvSpPr>
          <p:nvPr>
            <p:ph idx="1"/>
          </p:nvPr>
        </p:nvSpPr>
        <p:spPr/>
        <p:txBody>
          <a:bodyPr/>
          <a:lstStyle/>
          <a:p>
            <a:r>
              <a:rPr lang="en-US" dirty="0" smtClean="0"/>
              <a:t>Cross Validation</a:t>
            </a:r>
          </a:p>
          <a:p>
            <a:r>
              <a:rPr lang="en-US" dirty="0" smtClean="0"/>
              <a:t> Confusion Matrix</a:t>
            </a:r>
          </a:p>
          <a:p>
            <a:r>
              <a:rPr lang="en-US" dirty="0" smtClean="0"/>
              <a:t>Classification Report</a:t>
            </a:r>
          </a:p>
          <a:p>
            <a:r>
              <a:rPr lang="en-US" dirty="0" err="1" smtClean="0"/>
              <a:t>Hyperparameter</a:t>
            </a:r>
            <a:r>
              <a:rPr lang="en-US" dirty="0" smtClean="0"/>
              <a:t> Tuning</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2209800"/>
            <a:ext cx="5730875" cy="376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832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524000"/>
            <a:ext cx="5730737" cy="4041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609600"/>
            <a:ext cx="5121275" cy="473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502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304800"/>
            <a:ext cx="9806940" cy="914400"/>
          </a:xfrm>
        </p:spPr>
        <p:txBody>
          <a:bodyPr/>
          <a:lstStyle/>
          <a:p>
            <a:r>
              <a:rPr lang="en-IN" sz="2800" dirty="0" smtClean="0">
                <a:solidFill>
                  <a:schemeClr val="accent2"/>
                </a:solidFill>
              </a:rPr>
              <a:t>Conceptual </a:t>
            </a:r>
            <a:r>
              <a:rPr lang="en-IN" sz="2800" dirty="0">
                <a:solidFill>
                  <a:schemeClr val="accent2"/>
                </a:solidFill>
              </a:rPr>
              <a:t>Background of the Domain Problem</a:t>
            </a:r>
            <a:endParaRPr lang="en-US" sz="2800" dirty="0">
              <a:solidFill>
                <a:schemeClr val="accent2"/>
              </a:solidFill>
            </a:endParaRPr>
          </a:p>
        </p:txBody>
      </p:sp>
      <p:sp>
        <p:nvSpPr>
          <p:cNvPr id="2" name="Content Placeholder 1"/>
          <p:cNvSpPr>
            <a:spLocks noGrp="1"/>
          </p:cNvSpPr>
          <p:nvPr>
            <p:ph idx="1"/>
          </p:nvPr>
        </p:nvSpPr>
        <p:spPr>
          <a:xfrm>
            <a:off x="1447800" y="1295400"/>
            <a:ext cx="7924800" cy="4800600"/>
          </a:xfrm>
        </p:spPr>
        <p:txBody>
          <a:bodyPr>
            <a:normAutofit fontScale="85000" lnSpcReduction="20000"/>
          </a:bodyPr>
          <a:lstStyle/>
          <a:p>
            <a:r>
              <a:rPr lang="en-IN" dirty="0">
                <a:latin typeface="Times New Roman" pitchFamily="18" charset="0"/>
                <a:cs typeface="Times New Roman" pitchFamily="18" charset="0"/>
              </a:rPr>
              <a:t>The rise in E — commerce, has brought a significant rise in the importance of customer reviews. There are hundreds of review sites online and massive amounts of reviews for every product. Customers have changed their way of shopping and according to a recent survey, 70 </a:t>
            </a:r>
            <a:r>
              <a:rPr lang="en-IN" dirty="0" err="1">
                <a:latin typeface="Times New Roman" pitchFamily="18" charset="0"/>
                <a:cs typeface="Times New Roman" pitchFamily="18" charset="0"/>
              </a:rPr>
              <a:t>percent</a:t>
            </a:r>
            <a:r>
              <a:rPr lang="en-IN" dirty="0">
                <a:latin typeface="Times New Roman" pitchFamily="18" charset="0"/>
                <a:cs typeface="Times New Roman" pitchFamily="18" charset="0"/>
              </a:rPr>
              <a:t> of customers say that they use rating filters to filter out low rated items in their searches.</a:t>
            </a:r>
          </a:p>
          <a:p>
            <a:r>
              <a:rPr lang="en-IN" dirty="0">
                <a:latin typeface="Times New Roman" pitchFamily="18" charset="0"/>
                <a:cs typeface="Times New Roman" pitchFamily="18" charset="0"/>
              </a:rPr>
              <a:t>The ability to successfully decide whether a review will be helpful to other customers and thus give the product more exposure is vital to companies that support these reviews, companies like Google, Amazon and Yelp!. </a:t>
            </a:r>
          </a:p>
          <a:p>
            <a:r>
              <a:rPr lang="en-IN" dirty="0">
                <a:latin typeface="Times New Roman" pitchFamily="18" charset="0"/>
                <a:cs typeface="Times New Roman" pitchFamily="18" charset="0"/>
              </a:rPr>
              <a:t>In recent years, recommendation systems (</a:t>
            </a:r>
            <a:r>
              <a:rPr lang="en-IN" dirty="0" err="1">
                <a:latin typeface="Times New Roman" pitchFamily="18" charset="0"/>
                <a:cs typeface="Times New Roman" pitchFamily="18" charset="0"/>
              </a:rPr>
              <a:t>RecSys</a:t>
            </a:r>
            <a:r>
              <a:rPr lang="en-IN" dirty="0">
                <a:latin typeface="Times New Roman" pitchFamily="18" charset="0"/>
                <a:cs typeface="Times New Roman" pitchFamily="18" charset="0"/>
              </a:rPr>
              <a:t>) have been extensively used in </a:t>
            </a:r>
            <a:r>
              <a:rPr lang="en-IN" dirty="0" err="1">
                <a:latin typeface="Times New Roman" pitchFamily="18" charset="0"/>
                <a:cs typeface="Times New Roman" pitchFamily="18" charset="0"/>
              </a:rPr>
              <a:t>variousdomains</a:t>
            </a:r>
            <a:r>
              <a:rPr lang="en-IN" dirty="0">
                <a:latin typeface="Times New Roman" pitchFamily="18" charset="0"/>
                <a:cs typeface="Times New Roman" pitchFamily="18" charset="0"/>
              </a:rPr>
              <a:t> to recommend items of interest to users based on their proﬁles. </a:t>
            </a:r>
            <a:r>
              <a:rPr lang="en-IN" dirty="0" err="1">
                <a:latin typeface="Times New Roman" pitchFamily="18" charset="0"/>
                <a:cs typeface="Times New Roman" pitchFamily="18" charset="0"/>
              </a:rPr>
              <a:t>RecSys</a:t>
            </a:r>
            <a:r>
              <a:rPr lang="en-IN" dirty="0">
                <a:latin typeface="Times New Roman" pitchFamily="18" charset="0"/>
                <a:cs typeface="Times New Roman" pitchFamily="18" charset="0"/>
              </a:rPr>
              <a:t> are an integral part of </a:t>
            </a:r>
            <a:r>
              <a:rPr lang="en-IN" dirty="0" err="1">
                <a:latin typeface="Times New Roman" pitchFamily="18" charset="0"/>
                <a:cs typeface="Times New Roman" pitchFamily="18" charset="0"/>
              </a:rPr>
              <a:t>manyonline</a:t>
            </a:r>
            <a:r>
              <a:rPr lang="en-IN" dirty="0">
                <a:latin typeface="Times New Roman" pitchFamily="18" charset="0"/>
                <a:cs typeface="Times New Roman" pitchFamily="18" charset="0"/>
              </a:rPr>
              <a:t> stores such as Alibaba.com, Amazon.com, etc. One of the most famous examples of a </a:t>
            </a:r>
            <a:r>
              <a:rPr lang="en-IN" dirty="0" err="1">
                <a:latin typeface="Times New Roman" pitchFamily="18" charset="0"/>
                <a:cs typeface="Times New Roman" pitchFamily="18" charset="0"/>
              </a:rPr>
              <a:t>recommenda-tion</a:t>
            </a:r>
            <a:r>
              <a:rPr lang="en-IN" dirty="0">
                <a:latin typeface="Times New Roman" pitchFamily="18" charset="0"/>
                <a:cs typeface="Times New Roman" pitchFamily="18" charset="0"/>
              </a:rPr>
              <a:t> system is Amazon [4]. </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65279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accent2"/>
                </a:solidFill>
              </a:rPr>
              <a:t>Finalizing and saving the model</a:t>
            </a:r>
            <a:endParaRPr lang="en-US" sz="2800" dirty="0">
              <a:solidFill>
                <a:schemeClr val="accent2"/>
              </a:solidFill>
            </a:endParaRPr>
          </a:p>
        </p:txBody>
      </p:sp>
      <p:pic>
        <p:nvPicPr>
          <p:cNvPr id="4" name="Content Placeholder 3" descr="C:\Users\Femina\Pictures\Screenshots\Screenshot (323).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1548" y="1609725"/>
            <a:ext cx="7555053" cy="4846638"/>
          </a:xfrm>
          <a:prstGeom prst="rect">
            <a:avLst/>
          </a:prstGeom>
          <a:noFill/>
          <a:ln>
            <a:noFill/>
          </a:ln>
        </p:spPr>
      </p:pic>
    </p:spTree>
    <p:extLst>
      <p:ext uri="{BB962C8B-B14F-4D97-AF65-F5344CB8AC3E}">
        <p14:creationId xmlns:p14="http://schemas.microsoft.com/office/powerpoint/2010/main" val="3825595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accent2"/>
                </a:solidFill>
              </a:rPr>
              <a:t>DATA VISUALIZATION</a:t>
            </a:r>
            <a:endParaRPr lang="en-US" sz="2800" dirty="0">
              <a:solidFill>
                <a:schemeClr val="accent2"/>
              </a:solidFill>
            </a:endParaRPr>
          </a:p>
        </p:txBody>
      </p:sp>
      <p:pic>
        <p:nvPicPr>
          <p:cNvPr id="4" name="Content Placeholder 3" descr="C:\Users\Femina\Pictures\Screenshots\Screenshot (325).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61411" y="1609725"/>
            <a:ext cx="6875327" cy="4846638"/>
          </a:xfrm>
          <a:prstGeom prst="rect">
            <a:avLst/>
          </a:prstGeom>
          <a:noFill/>
          <a:ln>
            <a:noFill/>
          </a:ln>
        </p:spPr>
      </p:pic>
    </p:spTree>
    <p:extLst>
      <p:ext uri="{BB962C8B-B14F-4D97-AF65-F5344CB8AC3E}">
        <p14:creationId xmlns:p14="http://schemas.microsoft.com/office/powerpoint/2010/main" val="244916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8200"/>
            <a:ext cx="10698480" cy="639762"/>
          </a:xfrm>
        </p:spPr>
        <p:txBody>
          <a:bodyPr>
            <a:normAutofit fontScale="90000"/>
          </a:bodyPr>
          <a:lstStyle/>
          <a:p>
            <a:pPr algn="l"/>
            <a:r>
              <a:rPr lang="en-IN" sz="3600" dirty="0" smtClean="0"/>
              <a:t>Conclusion</a:t>
            </a:r>
            <a:r>
              <a:rPr lang="en-US" dirty="0" smtClean="0"/>
              <a:t/>
            </a:r>
            <a:br>
              <a:rPr lang="en-US" dirty="0" smtClean="0"/>
            </a:br>
            <a:endParaRPr lang="en-US" dirty="0"/>
          </a:p>
        </p:txBody>
      </p:sp>
      <p:sp>
        <p:nvSpPr>
          <p:cNvPr id="3" name="Content Placeholder 2"/>
          <p:cNvSpPr>
            <a:spLocks noGrp="1"/>
          </p:cNvSpPr>
          <p:nvPr>
            <p:ph sz="half" idx="1"/>
          </p:nvPr>
        </p:nvSpPr>
        <p:spPr>
          <a:xfrm>
            <a:off x="1066799" y="1447800"/>
            <a:ext cx="9372601" cy="4191000"/>
          </a:xfrm>
        </p:spPr>
        <p:txBody>
          <a:bodyPr>
            <a:normAutofit fontScale="70000" lnSpcReduction="20000"/>
          </a:bodyPr>
          <a:lstStyle/>
          <a:p>
            <a:pPr>
              <a:buNone/>
            </a:pPr>
            <a:r>
              <a:rPr lang="en-IN" sz="3300" b="1" dirty="0" smtClean="0"/>
              <a:t>Key findings of the study</a:t>
            </a:r>
            <a:endParaRPr lang="en-US" sz="3300" dirty="0" smtClean="0"/>
          </a:p>
          <a:p>
            <a:pPr algn="just"/>
            <a:r>
              <a:rPr lang="en-IN" sz="3300" dirty="0" smtClean="0"/>
              <a:t> </a:t>
            </a:r>
            <a:r>
              <a:rPr lang="en-IN" sz="3300" dirty="0"/>
              <a:t>After the completion of this project, we got an insight of how to collect data, </a:t>
            </a:r>
            <a:r>
              <a:rPr lang="en-IN" sz="3300" dirty="0" err="1"/>
              <a:t>preprocessing</a:t>
            </a:r>
            <a:r>
              <a:rPr lang="en-IN" sz="3300" dirty="0"/>
              <a:t> the data, </a:t>
            </a:r>
            <a:r>
              <a:rPr lang="en-IN" sz="3300" dirty="0" err="1"/>
              <a:t>analyzing</a:t>
            </a:r>
            <a:r>
              <a:rPr lang="en-IN" sz="3300" dirty="0"/>
              <a:t> the data and building a model.</a:t>
            </a:r>
          </a:p>
          <a:p>
            <a:pPr algn="just"/>
            <a:r>
              <a:rPr lang="en-IN" sz="3300" dirty="0" smtClean="0"/>
              <a:t> </a:t>
            </a:r>
            <a:r>
              <a:rPr lang="en-IN" sz="3300" dirty="0"/>
              <a:t>First, we collected the reviews and ratings data from different e-commerce websites like Amazon and </a:t>
            </a:r>
            <a:r>
              <a:rPr lang="en-IN" sz="3300" dirty="0" err="1"/>
              <a:t>Flipkart</a:t>
            </a:r>
            <a:r>
              <a:rPr lang="en-IN" sz="3300" dirty="0"/>
              <a:t> and it was done by using </a:t>
            </a:r>
            <a:r>
              <a:rPr lang="en-IN" sz="3300" dirty="0" err="1"/>
              <a:t>Webscraping</a:t>
            </a:r>
            <a:r>
              <a:rPr lang="en-IN" sz="3300" dirty="0"/>
              <a:t>. The framework used for </a:t>
            </a:r>
            <a:r>
              <a:rPr lang="en-IN" sz="3300" dirty="0" err="1"/>
              <a:t>webscraping</a:t>
            </a:r>
            <a:r>
              <a:rPr lang="en-IN" sz="3300" dirty="0"/>
              <a:t> was Selenium, which has an advantage of automating our process of collecting data.</a:t>
            </a:r>
          </a:p>
          <a:p>
            <a:pPr algn="just"/>
            <a:r>
              <a:rPr lang="en-IN" sz="3300" dirty="0" smtClean="0"/>
              <a:t> </a:t>
            </a:r>
            <a:r>
              <a:rPr lang="en-IN" sz="3300" dirty="0"/>
              <a:t>We collected almost 50000 of data which contained the ratings from 1.0 to 5.0 and their reviews.</a:t>
            </a:r>
          </a:p>
          <a:p>
            <a:pPr algn="just"/>
            <a:r>
              <a:rPr lang="en-IN" sz="3300" dirty="0" smtClean="0"/>
              <a:t> </a:t>
            </a:r>
            <a:r>
              <a:rPr lang="en-IN" sz="3300" dirty="0"/>
              <a:t>Then, the scrapped data was combined in a single </a:t>
            </a:r>
            <a:r>
              <a:rPr lang="en-IN" sz="3300" dirty="0" err="1"/>
              <a:t>dataframe</a:t>
            </a:r>
            <a:r>
              <a:rPr lang="en-IN" sz="3300" dirty="0"/>
              <a:t> and saved in a </a:t>
            </a:r>
            <a:r>
              <a:rPr lang="en-IN" sz="3300" dirty="0" err="1"/>
              <a:t>csv</a:t>
            </a:r>
            <a:r>
              <a:rPr lang="en-IN" sz="3300" dirty="0"/>
              <a:t> file so that we can open it and </a:t>
            </a:r>
            <a:r>
              <a:rPr lang="en-IN" sz="3300" dirty="0" err="1"/>
              <a:t>analyze</a:t>
            </a:r>
            <a:r>
              <a:rPr lang="en-IN" sz="3300" dirty="0"/>
              <a:t> the data.</a:t>
            </a:r>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639877" y="838200"/>
            <a:ext cx="4484458" cy="528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5432425" y="685800"/>
            <a:ext cx="4576763"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3940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66800" y="304800"/>
            <a:ext cx="9631680" cy="5029200"/>
          </a:xfrm>
        </p:spPr>
        <p:txBody>
          <a:bodyPr>
            <a:normAutofit fontScale="92500" lnSpcReduction="20000"/>
          </a:bodyPr>
          <a:lstStyle/>
          <a:p>
            <a:r>
              <a:rPr lang="en-IN" dirty="0">
                <a:latin typeface="Times New Roman" pitchFamily="18" charset="0"/>
                <a:cs typeface="Times New Roman" pitchFamily="18" charset="0"/>
              </a:rPr>
              <a:t>This system contains movie ratings for over 100,000 </a:t>
            </a:r>
            <a:r>
              <a:rPr lang="en-IN" dirty="0" err="1">
                <a:latin typeface="Times New Roman" pitchFamily="18" charset="0"/>
                <a:cs typeface="Times New Roman" pitchFamily="18" charset="0"/>
              </a:rPr>
              <a:t>movies.A</a:t>
            </a:r>
            <a:r>
              <a:rPr lang="en-IN" dirty="0">
                <a:latin typeface="Times New Roman" pitchFamily="18" charset="0"/>
                <a:cs typeface="Times New Roman" pitchFamily="18" charset="0"/>
              </a:rPr>
              <a:t> user’s proﬁle is a reﬂection of the user’s previous selections and preferences that can be </a:t>
            </a:r>
            <a:r>
              <a:rPr lang="en-IN" dirty="0" err="1">
                <a:latin typeface="Times New Roman" pitchFamily="18" charset="0"/>
                <a:cs typeface="Times New Roman" pitchFamily="18" charset="0"/>
              </a:rPr>
              <a:t>capturedas</a:t>
            </a:r>
            <a:r>
              <a:rPr lang="en-IN" dirty="0">
                <a:latin typeface="Times New Roman" pitchFamily="18" charset="0"/>
                <a:cs typeface="Times New Roman" pitchFamily="18" charset="0"/>
              </a:rPr>
              <a:t> rating scores or textual review given to different items in the system. Using preference data, </a:t>
            </a:r>
            <a:r>
              <a:rPr lang="en-IN" dirty="0" err="1">
                <a:latin typeface="Times New Roman" pitchFamily="18" charset="0"/>
                <a:cs typeface="Times New Roman" pitchFamily="18" charset="0"/>
              </a:rPr>
              <a:t>differentsystems</a:t>
            </a:r>
            <a:r>
              <a:rPr lang="en-IN" dirty="0">
                <a:latin typeface="Times New Roman" pitchFamily="18" charset="0"/>
                <a:cs typeface="Times New Roman" pitchFamily="18" charset="0"/>
              </a:rPr>
              <a:t> have been developed to produce personalized recommendations based on collaborative </a:t>
            </a:r>
            <a:r>
              <a:rPr lang="en-IN" dirty="0" err="1">
                <a:latin typeface="Times New Roman" pitchFamily="18" charset="0"/>
                <a:cs typeface="Times New Roman" pitchFamily="18" charset="0"/>
              </a:rPr>
              <a:t>ﬁltering,content</a:t>
            </a:r>
            <a:r>
              <a:rPr lang="en-IN" dirty="0">
                <a:latin typeface="Times New Roman" pitchFamily="18" charset="0"/>
                <a:cs typeface="Times New Roman" pitchFamily="18" charset="0"/>
              </a:rPr>
              <a:t>-based or a hybrid approach.</a:t>
            </a:r>
          </a:p>
          <a:p>
            <a:r>
              <a:rPr lang="en-IN" dirty="0">
                <a:latin typeface="Times New Roman" pitchFamily="18" charset="0"/>
                <a:cs typeface="Times New Roman" pitchFamily="18" charset="0"/>
              </a:rPr>
              <a:t>Recommendation systems are an important units in today's e-commerce applications, such as targeted advertising, personalized marketing and information retrieval. In recent years, the importance of contextual information has motivated generation of personalized recommendations according to the available contextual information of users. Compared to the traditional systems which mainly utilize users' rating history, review-based recommendation hopefully provide more relevant results to users. A review-based recommendation approach that obtains contextual information by mining user reviews. </a:t>
            </a:r>
          </a:p>
          <a:p>
            <a:endParaRPr lang="en-US" dirty="0"/>
          </a:p>
        </p:txBody>
      </p:sp>
    </p:spTree>
    <p:extLst>
      <p:ext uri="{BB962C8B-B14F-4D97-AF65-F5344CB8AC3E}">
        <p14:creationId xmlns:p14="http://schemas.microsoft.com/office/powerpoint/2010/main" val="2017069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r>
              <a:rPr lang="en-US" dirty="0">
                <a:solidFill>
                  <a:schemeClr val="accent2"/>
                </a:solidFill>
              </a:rPr>
              <a:t>Review of Literature</a:t>
            </a:r>
          </a:p>
        </p:txBody>
      </p:sp>
      <p:sp>
        <p:nvSpPr>
          <p:cNvPr id="2" name="Content Placeholder 1"/>
          <p:cNvSpPr>
            <a:spLocks noGrp="1"/>
          </p:cNvSpPr>
          <p:nvPr>
            <p:ph idx="1"/>
          </p:nvPr>
        </p:nvSpPr>
        <p:spPr/>
        <p:txBody>
          <a:bodyPr/>
          <a:lstStyle/>
          <a:p>
            <a:r>
              <a:rPr lang="en-IN" dirty="0"/>
              <a:t>This project is more about </a:t>
            </a:r>
            <a:r>
              <a:rPr lang="en-IN" dirty="0" err="1"/>
              <a:t>exploration,feature</a:t>
            </a:r>
            <a:r>
              <a:rPr lang="en-IN" dirty="0"/>
              <a:t> engineering and classification that can be done on this </a:t>
            </a:r>
            <a:r>
              <a:rPr lang="en-IN" dirty="0" err="1"/>
              <a:t>data.Since</a:t>
            </a:r>
            <a:r>
              <a:rPr lang="en-IN" dirty="0"/>
              <a:t> we scrape huge amount of data that includes five stars </a:t>
            </a:r>
            <a:r>
              <a:rPr lang="en-IN" dirty="0" err="1"/>
              <a:t>rating,we</a:t>
            </a:r>
            <a:r>
              <a:rPr lang="en-IN" dirty="0"/>
              <a:t> can do better data exploration and derive some interesting features using the available columns.</a:t>
            </a:r>
          </a:p>
          <a:p>
            <a:r>
              <a:rPr lang="en-IN" dirty="0"/>
              <a:t>We can categorize the ratings as 1.0,2.0,3.0 and 5.0 stars</a:t>
            </a:r>
          </a:p>
          <a:p>
            <a:r>
              <a:rPr lang="en-IN" dirty="0"/>
              <a:t>The goal of the project is to build an application which can predict the rating by seeing the </a:t>
            </a:r>
            <a:r>
              <a:rPr lang="en-IN" dirty="0" err="1"/>
              <a:t>review.In</a:t>
            </a:r>
            <a:r>
              <a:rPr lang="en-IN" dirty="0"/>
              <a:t> the long </a:t>
            </a:r>
            <a:r>
              <a:rPr lang="en-IN" dirty="0" err="1"/>
              <a:t>term,this</a:t>
            </a:r>
            <a:r>
              <a:rPr lang="en-IN" dirty="0"/>
              <a:t> would allow people to better explain and reviewing their purchase with each other in this increasingly digital world. </a:t>
            </a:r>
          </a:p>
          <a:p>
            <a:endParaRPr lang="en-US" dirty="0"/>
          </a:p>
        </p:txBody>
      </p:sp>
    </p:spTree>
    <p:extLst>
      <p:ext uri="{BB962C8B-B14F-4D97-AF65-F5344CB8AC3E}">
        <p14:creationId xmlns:p14="http://schemas.microsoft.com/office/powerpoint/2010/main" val="1979767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r>
              <a:rPr lang="en-IN" dirty="0">
                <a:solidFill>
                  <a:schemeClr val="accent2"/>
                </a:solidFill>
              </a:rPr>
              <a:t>Data Sources and their formats</a:t>
            </a:r>
            <a:endParaRPr lang="en-US" dirty="0">
              <a:solidFill>
                <a:schemeClr val="accent2"/>
              </a:solidFill>
            </a:endParaRPr>
          </a:p>
        </p:txBody>
      </p:sp>
      <p:sp>
        <p:nvSpPr>
          <p:cNvPr id="3" name="Content Placeholder 2"/>
          <p:cNvSpPr>
            <a:spLocks noGrp="1"/>
          </p:cNvSpPr>
          <p:nvPr>
            <p:ph idx="1"/>
          </p:nvPr>
        </p:nvSpPr>
        <p:spPr/>
        <p:txBody>
          <a:bodyPr>
            <a:normAutofit/>
          </a:bodyPr>
          <a:lstStyle/>
          <a:p>
            <a:r>
              <a:rPr lang="en-IN" sz="1400" dirty="0"/>
              <a:t>We collected the data from different e-commerce websites like </a:t>
            </a:r>
            <a:r>
              <a:rPr lang="en-IN" sz="1400" dirty="0" err="1"/>
              <a:t>Amazone</a:t>
            </a:r>
            <a:r>
              <a:rPr lang="en-IN" sz="1400" dirty="0"/>
              <a:t> and </a:t>
            </a:r>
            <a:r>
              <a:rPr lang="en-IN" sz="1400" dirty="0" err="1"/>
              <a:t>Flipkart.The</a:t>
            </a:r>
            <a:r>
              <a:rPr lang="en-IN" sz="1400" dirty="0"/>
              <a:t> data is scrapped using web scraping technique and the framework used is </a:t>
            </a:r>
            <a:r>
              <a:rPr lang="en-IN" sz="1400" dirty="0" err="1"/>
              <a:t>Selenium.We</a:t>
            </a:r>
            <a:r>
              <a:rPr lang="en-IN" sz="1400" dirty="0"/>
              <a:t> scrapped nearly 50000 of the reviews data and saved each data in a separate data </a:t>
            </a:r>
            <a:r>
              <a:rPr lang="en-IN" sz="1400" dirty="0" err="1"/>
              <a:t>frame.In</a:t>
            </a:r>
            <a:r>
              <a:rPr lang="en-IN" sz="1400" dirty="0"/>
              <a:t> the end ,we combined all the data frames into a single data frame and it </a:t>
            </a:r>
            <a:r>
              <a:rPr lang="en-IN" sz="1400" dirty="0" smtClean="0"/>
              <a:t>looks </a:t>
            </a:r>
            <a:r>
              <a:rPr lang="en-IN" sz="1400" dirty="0"/>
              <a:t>like as follows</a:t>
            </a:r>
            <a:r>
              <a:rPr lang="en-IN" sz="1400" dirty="0" smtClean="0"/>
              <a:t>:</a:t>
            </a:r>
          </a:p>
          <a:p>
            <a:endParaRPr lang="en-US" sz="1400" dirty="0"/>
          </a:p>
        </p:txBody>
      </p:sp>
      <p:pic>
        <p:nvPicPr>
          <p:cNvPr id="4" name="Picture 3" descr="C:\Users\Femina\Pictures\Screenshots\Screenshot (254).png"/>
          <p:cNvPicPr/>
          <p:nvPr/>
        </p:nvPicPr>
        <p:blipFill>
          <a:blip r:embed="rId2">
            <a:extLst>
              <a:ext uri="{28A0092B-C50C-407E-A947-70E740481C1C}">
                <a14:useLocalDpi xmlns:a14="http://schemas.microsoft.com/office/drawing/2010/main" val="0"/>
              </a:ext>
            </a:extLst>
          </a:blip>
          <a:srcRect/>
          <a:stretch>
            <a:fillRect/>
          </a:stretch>
        </p:blipFill>
        <p:spPr bwMode="auto">
          <a:xfrm>
            <a:off x="762000" y="2743200"/>
            <a:ext cx="8001000" cy="3429000"/>
          </a:xfrm>
          <a:prstGeom prst="rect">
            <a:avLst/>
          </a:prstGeom>
          <a:noFill/>
          <a:ln>
            <a:noFill/>
          </a:ln>
        </p:spPr>
      </p:pic>
    </p:spTree>
    <p:extLst>
      <p:ext uri="{BB962C8B-B14F-4D97-AF65-F5344CB8AC3E}">
        <p14:creationId xmlns:p14="http://schemas.microsoft.com/office/powerpoint/2010/main" val="4050451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a:solidFill>
                  <a:schemeClr val="accent2"/>
                </a:solidFill>
              </a:rPr>
              <a:t>Data Preprocessing Done</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3706" y="2100444"/>
            <a:ext cx="5730737" cy="3865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752600" y="1624168"/>
            <a:ext cx="6858000" cy="369332"/>
          </a:xfrm>
          <a:prstGeom prst="rect">
            <a:avLst/>
          </a:prstGeom>
        </p:spPr>
        <p:txBody>
          <a:bodyPr wrap="square">
            <a:spAutoFit/>
          </a:bodyPr>
          <a:lstStyle/>
          <a:p>
            <a:r>
              <a:rPr lang="en-IN" dirty="0"/>
              <a:t>Handling missing data using </a:t>
            </a:r>
            <a:r>
              <a:rPr lang="en-IN" dirty="0" err="1"/>
              <a:t>fillna</a:t>
            </a:r>
            <a:r>
              <a:rPr lang="en-IN" dirty="0"/>
              <a:t> and checking the </a:t>
            </a:r>
            <a:r>
              <a:rPr lang="en-IN" dirty="0" err="1"/>
              <a:t>datatypes</a:t>
            </a:r>
            <a:r>
              <a:rPr lang="en-IN" dirty="0"/>
              <a:t>.</a:t>
            </a:r>
            <a:endParaRPr lang="en-US" dirty="0"/>
          </a:p>
        </p:txBody>
      </p:sp>
    </p:spTree>
    <p:extLst>
      <p:ext uri="{BB962C8B-B14F-4D97-AF65-F5344CB8AC3E}">
        <p14:creationId xmlns:p14="http://schemas.microsoft.com/office/powerpoint/2010/main" val="2612612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3706" y="2423560"/>
            <a:ext cx="5730737" cy="321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72732" y="1658035"/>
            <a:ext cx="7171267" cy="369332"/>
          </a:xfrm>
          <a:prstGeom prst="rect">
            <a:avLst/>
          </a:prstGeom>
        </p:spPr>
        <p:txBody>
          <a:bodyPr wrap="square">
            <a:spAutoFit/>
          </a:bodyPr>
          <a:lstStyle/>
          <a:p>
            <a:r>
              <a:rPr lang="en-IN" dirty="0"/>
              <a:t>Checking average rating and value counts of each rating present</a:t>
            </a:r>
            <a:endParaRPr lang="en-US" dirty="0"/>
          </a:p>
        </p:txBody>
      </p:sp>
    </p:spTree>
    <p:extLst>
      <p:ext uri="{BB962C8B-B14F-4D97-AF65-F5344CB8AC3E}">
        <p14:creationId xmlns:p14="http://schemas.microsoft.com/office/powerpoint/2010/main" val="1754135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accent2"/>
                </a:solidFill>
              </a:rPr>
              <a:t>Pre-Processing using Natural Language Processing (NLP)</a:t>
            </a:r>
            <a:endParaRPr lang="en-US" dirty="0">
              <a:solidFill>
                <a:schemeClr val="accent2"/>
              </a:solidFill>
            </a:endParaRPr>
          </a:p>
        </p:txBody>
      </p:sp>
      <p:sp>
        <p:nvSpPr>
          <p:cNvPr id="3" name="Content Placeholder 2"/>
          <p:cNvSpPr>
            <a:spLocks noGrp="1"/>
          </p:cNvSpPr>
          <p:nvPr>
            <p:ph idx="1"/>
          </p:nvPr>
        </p:nvSpPr>
        <p:spPr/>
        <p:txBody>
          <a:bodyPr>
            <a:normAutofit fontScale="85000" lnSpcReduction="20000"/>
          </a:bodyPr>
          <a:lstStyle/>
          <a:p>
            <a:r>
              <a:rPr lang="en-IN" dirty="0"/>
              <a:t>We cleaned the data using regex, matching patterns in the comments and replacing them with more organized counterparts. cleaner data leads to a more efficient model and higher accuracy. Following steps are involved.</a:t>
            </a:r>
          </a:p>
          <a:p>
            <a:pPr marL="0" indent="0">
              <a:buNone/>
            </a:pPr>
            <a:r>
              <a:rPr lang="en-IN" dirty="0" smtClean="0"/>
              <a:t>1.Removing </a:t>
            </a:r>
            <a:r>
              <a:rPr lang="en-IN" dirty="0"/>
              <a:t>Punctuations and other special characters.</a:t>
            </a:r>
          </a:p>
          <a:p>
            <a:pPr marL="0" indent="0">
              <a:buNone/>
            </a:pPr>
            <a:r>
              <a:rPr lang="en-IN" dirty="0" smtClean="0"/>
              <a:t>2.Splitting </a:t>
            </a:r>
            <a:r>
              <a:rPr lang="en-IN" dirty="0"/>
              <a:t>the comments into individual words.</a:t>
            </a:r>
          </a:p>
          <a:p>
            <a:pPr marL="0" indent="0">
              <a:buNone/>
            </a:pPr>
            <a:r>
              <a:rPr lang="en-IN" dirty="0" smtClean="0"/>
              <a:t>3.Removing </a:t>
            </a:r>
            <a:r>
              <a:rPr lang="en-IN" dirty="0"/>
              <a:t>Stop Words.</a:t>
            </a:r>
          </a:p>
          <a:p>
            <a:r>
              <a:rPr lang="en-IN" dirty="0"/>
              <a:t>There is a corpus of stop-words that, are high-frequency words such as “the”, “to” and “also”, and that we sometimes want to litter out of a document before further processing. Stop-words usually have  little lexical content, don’t alter the general meaning of a sentence and their presence in a text fails to distinguish it from other </a:t>
            </a:r>
            <a:r>
              <a:rPr lang="en-IN" dirty="0" err="1"/>
              <a:t>texts.We</a:t>
            </a:r>
            <a:r>
              <a:rPr lang="en-IN" dirty="0"/>
              <a:t> used the one from Natural Language Toolkit a leading platform for building Python programs to work with human language.</a:t>
            </a:r>
          </a:p>
          <a:p>
            <a:pPr marL="0" indent="0">
              <a:buNone/>
            </a:pPr>
            <a:r>
              <a:rPr lang="en-IN" dirty="0"/>
              <a:t>The code is </a:t>
            </a:r>
            <a:r>
              <a:rPr lang="en-IN" dirty="0" err="1"/>
              <a:t>attcached</a:t>
            </a:r>
            <a:r>
              <a:rPr lang="en-IN" dirty="0"/>
              <a:t> below.</a:t>
            </a:r>
          </a:p>
          <a:p>
            <a:endParaRPr lang="en-US" dirty="0"/>
          </a:p>
        </p:txBody>
      </p:sp>
    </p:spTree>
    <p:extLst>
      <p:ext uri="{BB962C8B-B14F-4D97-AF65-F5344CB8AC3E}">
        <p14:creationId xmlns:p14="http://schemas.microsoft.com/office/powerpoint/2010/main" val="38353986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1362</TotalTime>
  <Words>1065</Words>
  <Application>Microsoft Office PowerPoint</Application>
  <PresentationFormat>Custom</PresentationFormat>
  <Paragraphs>66</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Opulent</vt:lpstr>
      <vt:lpstr>RATING PREDICTION PROJECT </vt:lpstr>
      <vt:lpstr>Problem statement</vt:lpstr>
      <vt:lpstr>Conceptual Background of the Domain Problem</vt:lpstr>
      <vt:lpstr>PowerPoint Presentation</vt:lpstr>
      <vt:lpstr>• Review of Literature</vt:lpstr>
      <vt:lpstr>• Data Sources and their formats</vt:lpstr>
      <vt:lpstr>• Data Preprocessing Done</vt:lpstr>
      <vt:lpstr>PowerPoint Presentation</vt:lpstr>
      <vt:lpstr>Pre-Processing using Natural Language Processing (NLP)</vt:lpstr>
      <vt:lpstr>PowerPoint Presentation</vt:lpstr>
      <vt:lpstr>Tokenizing the data using RegexpTokenizer</vt:lpstr>
      <vt:lpstr>Stemming and Lemmatizing</vt:lpstr>
      <vt:lpstr>Processing the review and assigning the updated review in the data frame</vt:lpstr>
      <vt:lpstr>Getting sense of words for all ratings using WordCloud</vt:lpstr>
      <vt:lpstr>PowerPoint Presentation</vt:lpstr>
      <vt:lpstr>PowerPoint Presentation</vt:lpstr>
      <vt:lpstr>Observations: </vt:lpstr>
      <vt:lpstr>Feature extraction</vt:lpstr>
      <vt:lpstr>• Hardware and Software Requirements and Tools Used </vt:lpstr>
      <vt:lpstr>LIBRARIES  USED</vt:lpstr>
      <vt:lpstr>Model/s Development and Evaluation </vt:lpstr>
      <vt:lpstr>PowerPoint Presentation</vt:lpstr>
      <vt:lpstr>PowerPoint Presentation</vt:lpstr>
      <vt:lpstr>PowerPoint Presentation</vt:lpstr>
      <vt:lpstr>PowerPoint Presentation</vt:lpstr>
      <vt:lpstr>PowerPoint Presentation</vt:lpstr>
      <vt:lpstr>FINALIZING THE RESULT</vt:lpstr>
      <vt:lpstr>• Key Metrics for success in solving problem under consideration</vt:lpstr>
      <vt:lpstr>PowerPoint Presentation</vt:lpstr>
      <vt:lpstr>Finalizing and saving the model</vt:lpstr>
      <vt:lpstr>DATA VISUALIZATION</vt:lpstr>
      <vt:lpstr>Conclusion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PRICE PREDICTION </dc:title>
  <dc:creator>ABHINANDAN</dc:creator>
  <cp:lastModifiedBy>Femina</cp:lastModifiedBy>
  <cp:revision>35</cp:revision>
  <dcterms:created xsi:type="dcterms:W3CDTF">2021-11-03T10:30:39Z</dcterms:created>
  <dcterms:modified xsi:type="dcterms:W3CDTF">2021-12-27T19:16:39Z</dcterms:modified>
</cp:coreProperties>
</file>